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8" r:id="rId2"/>
    <p:sldId id="283" r:id="rId3"/>
    <p:sldId id="334" r:id="rId4"/>
    <p:sldId id="336" r:id="rId5"/>
    <p:sldId id="337" r:id="rId6"/>
    <p:sldId id="322" r:id="rId7"/>
    <p:sldId id="325" r:id="rId8"/>
    <p:sldId id="338" r:id="rId9"/>
    <p:sldId id="339" r:id="rId10"/>
    <p:sldId id="323" r:id="rId11"/>
    <p:sldId id="326" r:id="rId12"/>
    <p:sldId id="329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2600"/>
    <a:srgbClr val="0000FF"/>
    <a:srgbClr val="A652D2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760" autoAdjust="0"/>
    <p:restoredTop sz="99631" autoAdjust="0"/>
  </p:normalViewPr>
  <p:slideViewPr>
    <p:cSldViewPr snapToGrid="0" snapToObjects="1">
      <p:cViewPr varScale="1">
        <p:scale>
          <a:sx n="94" d="100"/>
          <a:sy n="94" d="100"/>
        </p:scale>
        <p:origin x="43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F91EF-6F6B-A84F-A155-B93B5EC59CC5}" type="datetimeFigureOut">
              <a:rPr lang="en-US" smtClean="0"/>
              <a:t>9/11/18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A614D-F20F-D342-A89A-614039EBF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2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894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ABE39-38DE-6342-9721-882D53D2258D}" type="datetimeFigureOut">
              <a:rPr lang="en-US" smtClean="0"/>
              <a:t>9/11/18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00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aj.org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publicationethic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thinkchecksubmit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hinkchecksubmit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822950" y="286602"/>
            <a:ext cx="7543800" cy="735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WEEK 2: Identifying an Appropriate Journal</a:t>
            </a:r>
            <a:endParaRPr dirty="0"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822959" y="1292084"/>
            <a:ext cx="7543800" cy="4023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91440" lv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rgbClr val="0000FF"/>
                </a:solidFill>
              </a:rPr>
              <a:t>Goals</a:t>
            </a:r>
          </a:p>
          <a:p>
            <a:pPr marL="548640" lvl="0" indent="-457200">
              <a:spcBef>
                <a:spcPts val="1200"/>
              </a:spcBef>
              <a:buAutoNum type="arabicPeriod"/>
            </a:pPr>
            <a:r>
              <a:rPr lang="en-US" dirty="0"/>
              <a:t>Discussion of Journal Readings</a:t>
            </a:r>
          </a:p>
          <a:p>
            <a:pPr marL="548640" lvl="0" indent="-457200">
              <a:spcBef>
                <a:spcPts val="1200"/>
              </a:spcBef>
              <a:buAutoNum type="arabicPeriod"/>
            </a:pPr>
            <a:r>
              <a:rPr lang="en-US" dirty="0"/>
              <a:t>What is “appropriate”?</a:t>
            </a:r>
          </a:p>
          <a:p>
            <a:pPr marL="548640" lvl="0" indent="-457200">
              <a:spcBef>
                <a:spcPts val="1200"/>
              </a:spcBef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Begin article structure</a:t>
            </a:r>
          </a:p>
          <a:p>
            <a:pPr marL="548640" lvl="0" indent="-457200">
              <a:spcBef>
                <a:spcPts val="1200"/>
              </a:spcBef>
              <a:buAutoNum type="arabicPeriod"/>
            </a:pP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3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D1386E3-E419-7D42-8D73-1B035A78512F}"/>
              </a:ext>
            </a:extLst>
          </p:cNvPr>
          <p:cNvSpPr/>
          <p:nvPr/>
        </p:nvSpPr>
        <p:spPr>
          <a:xfrm>
            <a:off x="2906972" y="3103803"/>
            <a:ext cx="421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Cartoon or interesting data here</a:t>
            </a:r>
          </a:p>
        </p:txBody>
      </p:sp>
    </p:spTree>
    <p:extLst>
      <p:ext uri="{BB962C8B-B14F-4D97-AF65-F5344CB8AC3E}">
        <p14:creationId xmlns:p14="http://schemas.microsoft.com/office/powerpoint/2010/main" val="32761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852"/>
            <a:ext cx="8229600" cy="5040596"/>
          </a:xfrm>
        </p:spPr>
        <p:txBody>
          <a:bodyPr>
            <a:normAutofit/>
          </a:bodyPr>
          <a:lstStyle/>
          <a:p>
            <a:r>
              <a:rPr lang="en-US" dirty="0"/>
              <a:t>Common Themes</a:t>
            </a:r>
          </a:p>
          <a:p>
            <a:pPr lvl="1"/>
            <a:r>
              <a:rPr lang="en-US" dirty="0"/>
              <a:t>Beall’s list is long</a:t>
            </a:r>
          </a:p>
          <a:p>
            <a:pPr lvl="1"/>
            <a:r>
              <a:rPr lang="en-US" dirty="0"/>
              <a:t> Lots of names sound official, or similar to legit journals</a:t>
            </a:r>
          </a:p>
          <a:p>
            <a:endParaRPr lang="en-US" dirty="0"/>
          </a:p>
          <a:p>
            <a:r>
              <a:rPr lang="en-US" dirty="0"/>
              <a:t>Questions</a:t>
            </a:r>
          </a:p>
          <a:p>
            <a:pPr lvl="1"/>
            <a:r>
              <a:rPr lang="en-US" dirty="0"/>
              <a:t>Why do predatory journals exist?</a:t>
            </a:r>
          </a:p>
          <a:p>
            <a:pPr lvl="1"/>
            <a:r>
              <a:rPr lang="en-US" dirty="0"/>
              <a:t>What happens if you accidentally publish in a predatory journal?</a:t>
            </a:r>
          </a:p>
          <a:p>
            <a:pPr lvl="1"/>
            <a:r>
              <a:rPr lang="en-US" dirty="0"/>
              <a:t>How do you pick a journal?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796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Legitimate Publishers Will…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2657"/>
            <a:ext cx="8229600" cy="4876823"/>
          </a:xfrm>
        </p:spPr>
        <p:txBody>
          <a:bodyPr>
            <a:normAutofit/>
          </a:bodyPr>
          <a:lstStyle/>
          <a:p>
            <a:r>
              <a:rPr lang="en-US" dirty="0"/>
              <a:t>Assign DOIs (digital object identifiers)</a:t>
            </a:r>
          </a:p>
          <a:p>
            <a:r>
              <a:rPr lang="en-US" dirty="0"/>
              <a:t>Inform authors of ALL fees up front</a:t>
            </a:r>
          </a:p>
          <a:p>
            <a:pPr lvl="1"/>
            <a:r>
              <a:rPr lang="en-US" dirty="0"/>
              <a:t>Offer fee waivers without penalty (Julie and COPE!)</a:t>
            </a:r>
          </a:p>
          <a:p>
            <a:pPr lvl="1"/>
            <a:r>
              <a:rPr lang="en-US" dirty="0"/>
              <a:t>Submission fees should make you wary! (Julie’s advice)</a:t>
            </a:r>
          </a:p>
          <a:p>
            <a:pPr lvl="2"/>
            <a:r>
              <a:rPr lang="en-US" dirty="0"/>
              <a:t>How does publisher make money?</a:t>
            </a:r>
          </a:p>
          <a:p>
            <a:r>
              <a:rPr lang="en-US" dirty="0"/>
              <a:t>Have a legitimate review process</a:t>
            </a:r>
          </a:p>
          <a:p>
            <a:pPr lvl="1"/>
            <a:r>
              <a:rPr lang="en-US" dirty="0"/>
              <a:t>Named editor, board members</a:t>
            </a:r>
          </a:p>
          <a:p>
            <a:pPr lvl="1"/>
            <a:r>
              <a:rPr lang="en-US" dirty="0"/>
              <a:t>Detail how review occurs</a:t>
            </a:r>
          </a:p>
          <a:p>
            <a:r>
              <a:rPr lang="en-US" dirty="0"/>
              <a:t>Have ethics statements</a:t>
            </a:r>
          </a:p>
          <a:p>
            <a:pPr lvl="1"/>
            <a:r>
              <a:rPr lang="en-US" dirty="0"/>
              <a:t>Plagiarism</a:t>
            </a:r>
          </a:p>
          <a:p>
            <a:pPr lvl="1"/>
            <a:r>
              <a:rPr lang="en-US" dirty="0"/>
              <a:t>Conflict of interest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61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Choose Wisely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2657"/>
            <a:ext cx="8229600" cy="5218017"/>
          </a:xfrm>
        </p:spPr>
        <p:txBody>
          <a:bodyPr>
            <a:normAutofit/>
          </a:bodyPr>
          <a:lstStyle/>
          <a:p>
            <a:r>
              <a:rPr lang="en-US" dirty="0"/>
              <a:t>COPE: Committee on Publication Ethics</a:t>
            </a:r>
          </a:p>
          <a:p>
            <a:pPr lvl="1"/>
            <a:r>
              <a:rPr lang="en-US" dirty="0"/>
              <a:t>Promotes ethical practices in publishing</a:t>
            </a:r>
          </a:p>
          <a:p>
            <a:pPr lvl="1"/>
            <a:r>
              <a:rPr lang="en-US" dirty="0"/>
              <a:t>Good publishers should be members of COPE</a:t>
            </a:r>
          </a:p>
          <a:p>
            <a:pPr lvl="2"/>
            <a:r>
              <a:rPr lang="en-US" dirty="0"/>
              <a:t>16 simple criteria for membership</a:t>
            </a:r>
          </a:p>
          <a:p>
            <a:pPr lvl="2"/>
            <a:r>
              <a:rPr lang="en-US" dirty="0">
                <a:hlinkClick r:id="rId2"/>
              </a:rPr>
              <a:t>https://publicationethics.org/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Directory of Open Access Journals</a:t>
            </a:r>
          </a:p>
          <a:p>
            <a:pPr lvl="1"/>
            <a:r>
              <a:rPr lang="en-US" dirty="0">
                <a:hlinkClick r:id="rId3"/>
              </a:rPr>
              <a:t>https://doaj.org/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THINK CHECK SUBMIT</a:t>
            </a:r>
            <a:endParaRPr lang="en-US" dirty="0">
              <a:hlinkClick r:id="rId4"/>
            </a:endParaRPr>
          </a:p>
          <a:p>
            <a:pPr lvl="1"/>
            <a:r>
              <a:rPr lang="en-US" dirty="0">
                <a:hlinkClick r:id="rId4"/>
              </a:rPr>
              <a:t>https://thinkchecksubmit.org/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8D6AC0-575A-6441-880E-35D285142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3528" y="1293030"/>
            <a:ext cx="1849255" cy="1162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F44401-5400-F049-9E40-FF4308126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99" y="4439708"/>
            <a:ext cx="3582857" cy="6566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B4EC5C-6036-CB44-A66E-86607A441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548" y="3240955"/>
            <a:ext cx="2218646" cy="49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3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1: Think, Check, Submit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852"/>
            <a:ext cx="8229600" cy="3430160"/>
          </a:xfrm>
        </p:spPr>
        <p:txBody>
          <a:bodyPr>
            <a:normAutofit/>
          </a:bodyPr>
          <a:lstStyle/>
          <a:p>
            <a:r>
              <a:rPr lang="en-US" dirty="0"/>
              <a:t>Groups of TWO</a:t>
            </a:r>
          </a:p>
          <a:p>
            <a:pPr lvl="1"/>
            <a:r>
              <a:rPr lang="en-US" dirty="0"/>
              <a:t>Pick THREE journal titles</a:t>
            </a:r>
          </a:p>
          <a:p>
            <a:pPr lvl="1"/>
            <a:r>
              <a:rPr lang="en-US" dirty="0"/>
              <a:t>Use THINK part of </a:t>
            </a:r>
            <a:r>
              <a:rPr lang="en-US" dirty="0">
                <a:hlinkClick r:id="rId2"/>
              </a:rPr>
              <a:t>https://thinkchecksubmit.org/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Rate each journal article</a:t>
            </a:r>
          </a:p>
          <a:p>
            <a:pPr lvl="1"/>
            <a:r>
              <a:rPr lang="en-US" dirty="0"/>
              <a:t>THUMBS UP: Probably okay</a:t>
            </a:r>
          </a:p>
          <a:p>
            <a:pPr lvl="1"/>
            <a:r>
              <a:rPr lang="en-US" dirty="0"/>
              <a:t>THUMBS SHRUG: Maybe?</a:t>
            </a:r>
          </a:p>
          <a:p>
            <a:pPr lvl="1"/>
            <a:r>
              <a:rPr lang="en-US" dirty="0"/>
              <a:t>THUMBS DOWN: Probably not okay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60C89-2122-C745-A9E7-3690B2268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46" y="4804012"/>
            <a:ext cx="8191054" cy="150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03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934B-D4A0-FC46-A665-8D70F0C5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1 Regroup – WHOLE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7616-815F-2848-A1E3-77BF5454D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9894"/>
            <a:ext cx="8229600" cy="55290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Thumbs Up</a:t>
            </a:r>
          </a:p>
          <a:p>
            <a:pPr lvl="1"/>
            <a:r>
              <a:rPr lang="en-US" dirty="0"/>
              <a:t>What about journal was up?</a:t>
            </a:r>
          </a:p>
          <a:p>
            <a:pPr lvl="2"/>
            <a:r>
              <a:rPr lang="en-US" dirty="0"/>
              <a:t>Big publisher (EXCEPT: fees, difficult to contact), shiny website (not always), peer-review process clear, academic presses / legit professional society, Editorial Board knows they are on board</a:t>
            </a:r>
          </a:p>
          <a:p>
            <a:r>
              <a:rPr lang="en-US" dirty="0"/>
              <a:t>Thumbs Shrug</a:t>
            </a:r>
          </a:p>
          <a:p>
            <a:pPr lvl="1"/>
            <a:r>
              <a:rPr lang="en-US" dirty="0"/>
              <a:t>What about journal was shrug?</a:t>
            </a:r>
          </a:p>
          <a:p>
            <a:pPr lvl="2"/>
            <a:r>
              <a:rPr lang="en-US" dirty="0"/>
              <a:t>Book publisher, email papers instead of website, seems to be association is legit?</a:t>
            </a:r>
          </a:p>
          <a:p>
            <a:r>
              <a:rPr lang="en-US" dirty="0"/>
              <a:t>Thumbs Down</a:t>
            </a:r>
          </a:p>
          <a:p>
            <a:pPr lvl="1"/>
            <a:r>
              <a:rPr lang="en-US" dirty="0"/>
              <a:t>What about journal was down?</a:t>
            </a:r>
          </a:p>
          <a:p>
            <a:pPr lvl="2"/>
            <a:r>
              <a:rPr lang="en-US" dirty="0"/>
              <a:t>Editorial Board DOESN’T know they are on board, Spammy website (not shiny) – links don’t really work correctly, Auto downloads, Who is publisher, anyway?, Book publisher that looks like a journal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FEES: </a:t>
            </a:r>
          </a:p>
          <a:p>
            <a:pPr lvl="1"/>
            <a:r>
              <a:rPr lang="en-US" dirty="0"/>
              <a:t>$150-$5000, $400, none. Discipline dependent?</a:t>
            </a:r>
          </a:p>
        </p:txBody>
      </p:sp>
    </p:spTree>
    <p:extLst>
      <p:ext uri="{BB962C8B-B14F-4D97-AF65-F5344CB8AC3E}">
        <p14:creationId xmlns:p14="http://schemas.microsoft.com/office/powerpoint/2010/main" val="1465103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So You Picked a Journal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852"/>
            <a:ext cx="8229600" cy="4502513"/>
          </a:xfrm>
        </p:spPr>
        <p:txBody>
          <a:bodyPr>
            <a:normAutofit/>
          </a:bodyPr>
          <a:lstStyle/>
          <a:p>
            <a:r>
              <a:rPr lang="en-US" dirty="0"/>
              <a:t>Plan, Plan, Plan</a:t>
            </a:r>
          </a:p>
          <a:p>
            <a:r>
              <a:rPr lang="en-US" dirty="0"/>
              <a:t>Make an outline</a:t>
            </a:r>
          </a:p>
          <a:p>
            <a:pPr lvl="1"/>
            <a:r>
              <a:rPr lang="en-US" dirty="0"/>
              <a:t>NOT RELATED TO YOUR SPECIFIC CONTENT</a:t>
            </a:r>
          </a:p>
          <a:p>
            <a:r>
              <a:rPr lang="en-US" dirty="0"/>
              <a:t>Breaking down a journal article (x3)</a:t>
            </a:r>
          </a:p>
          <a:p>
            <a:pPr lvl="1"/>
            <a:r>
              <a:rPr lang="en-US" dirty="0"/>
              <a:t>What sections does the article contain?</a:t>
            </a:r>
          </a:p>
          <a:p>
            <a:pPr lvl="1"/>
            <a:r>
              <a:rPr lang="en-US" dirty="0"/>
              <a:t>How many paragraphs per section?</a:t>
            </a:r>
          </a:p>
          <a:p>
            <a:pPr lvl="1"/>
            <a:r>
              <a:rPr lang="en-US" dirty="0"/>
              <a:t>What is the overall point of each paragraph?</a:t>
            </a:r>
          </a:p>
          <a:p>
            <a:pPr lvl="2"/>
            <a:r>
              <a:rPr lang="en-US" dirty="0"/>
              <a:t>Break each one down to the sentence level if needed!</a:t>
            </a:r>
          </a:p>
          <a:p>
            <a:pPr lvl="1"/>
            <a:r>
              <a:rPr lang="en-US" dirty="0"/>
              <a:t>What figures and tables are included?</a:t>
            </a:r>
          </a:p>
          <a:p>
            <a:pPr lvl="2"/>
            <a:r>
              <a:rPr lang="en-US" dirty="0"/>
              <a:t>How do these relate to the text?</a:t>
            </a:r>
          </a:p>
        </p:txBody>
      </p:sp>
    </p:spTree>
    <p:extLst>
      <p:ext uri="{BB962C8B-B14F-4D97-AF65-F5344CB8AC3E}">
        <p14:creationId xmlns:p14="http://schemas.microsoft.com/office/powerpoint/2010/main" val="306886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Breaking down an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852"/>
            <a:ext cx="8229600" cy="4502513"/>
          </a:xfrm>
        </p:spPr>
        <p:txBody>
          <a:bodyPr>
            <a:normAutofit/>
          </a:bodyPr>
          <a:lstStyle/>
          <a:p>
            <a:r>
              <a:rPr lang="en-US" dirty="0"/>
              <a:t>Be non-specific!</a:t>
            </a:r>
          </a:p>
          <a:p>
            <a:pPr lvl="1"/>
            <a:r>
              <a:rPr lang="en-US" dirty="0"/>
              <a:t>A study of carbon-14 might contain a paragraph about carbon isotopes. </a:t>
            </a:r>
          </a:p>
          <a:p>
            <a:pPr lvl="1"/>
            <a:r>
              <a:rPr lang="en-US" dirty="0"/>
              <a:t>A study of Helium-3 might contain a paragraph about helium isotopes.</a:t>
            </a:r>
          </a:p>
          <a:p>
            <a:pPr lvl="1"/>
            <a:r>
              <a:rPr lang="en-US" dirty="0"/>
              <a:t>A study of breastfeeding might contain a paragraph about child feeding practices.</a:t>
            </a:r>
          </a:p>
          <a:p>
            <a:pPr lvl="1"/>
            <a:endParaRPr lang="en-US" dirty="0"/>
          </a:p>
          <a:p>
            <a:r>
              <a:rPr lang="en-US" dirty="0"/>
              <a:t>What do the above have in common?</a:t>
            </a:r>
          </a:p>
          <a:p>
            <a:pPr lvl="1"/>
            <a:r>
              <a:rPr lang="en-US" dirty="0"/>
              <a:t>???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71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2: So You Picked a Journal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02513"/>
          </a:xfrm>
        </p:spPr>
        <p:txBody>
          <a:bodyPr>
            <a:normAutofit/>
          </a:bodyPr>
          <a:lstStyle/>
          <a:p>
            <a:r>
              <a:rPr lang="en-US" dirty="0"/>
              <a:t>I have chosen two articles from the same journal.</a:t>
            </a:r>
          </a:p>
          <a:p>
            <a:r>
              <a:rPr lang="en-US" dirty="0"/>
              <a:t>In groups of 4: BUILD AN OUTLINE!!!</a:t>
            </a:r>
          </a:p>
          <a:p>
            <a:pPr lvl="1"/>
            <a:r>
              <a:rPr lang="en-US" dirty="0"/>
              <a:t>What sections does the article contain?</a:t>
            </a:r>
          </a:p>
          <a:p>
            <a:pPr lvl="1"/>
            <a:r>
              <a:rPr lang="en-US" dirty="0"/>
              <a:t>How many paragraphs per section?</a:t>
            </a:r>
          </a:p>
          <a:p>
            <a:pPr lvl="1"/>
            <a:r>
              <a:rPr lang="en-US" dirty="0"/>
              <a:t>What is the overall point of each paragraph?</a:t>
            </a:r>
          </a:p>
          <a:p>
            <a:pPr lvl="2"/>
            <a:r>
              <a:rPr lang="en-US" dirty="0"/>
              <a:t>Break down ONE paragraph</a:t>
            </a:r>
          </a:p>
          <a:p>
            <a:pPr lvl="1"/>
            <a:r>
              <a:rPr lang="en-US" dirty="0"/>
              <a:t>What figures and tables are included?</a:t>
            </a:r>
          </a:p>
          <a:p>
            <a:pPr lvl="2"/>
            <a:r>
              <a:rPr lang="en-US" dirty="0"/>
              <a:t>How do these relate to the text?</a:t>
            </a:r>
          </a:p>
          <a:p>
            <a:pPr lvl="2"/>
            <a:endParaRPr lang="en-US" dirty="0"/>
          </a:p>
          <a:p>
            <a:r>
              <a:rPr lang="en-US" dirty="0"/>
              <a:t>TAKE NOTES IN ONLINE SPACE IF POSSIBLE (We are going to break up groups)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94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934B-D4A0-FC46-A665-8D70F0C5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Reform groups.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7616-815F-2848-A1E3-77BF5454D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outlines similar?</a:t>
            </a:r>
          </a:p>
          <a:p>
            <a:pPr lvl="1"/>
            <a:r>
              <a:rPr lang="en-US" dirty="0"/>
              <a:t>Order of sections, start with big problem, number of references, abstracts short, font size in figures!!!! Similar, lot of figures.</a:t>
            </a:r>
          </a:p>
          <a:p>
            <a:r>
              <a:rPr lang="en-US" dirty="0"/>
              <a:t>How are outlines different?</a:t>
            </a:r>
          </a:p>
          <a:p>
            <a:pPr lvl="1"/>
            <a:r>
              <a:rPr lang="en-US" dirty="0"/>
              <a:t>Results/disc together or apart, methods within and appendix vs. methods in appendix, </a:t>
            </a:r>
          </a:p>
          <a:p>
            <a:pPr lvl="1"/>
            <a:r>
              <a:rPr lang="en-US" dirty="0"/>
              <a:t>Results and disc </a:t>
            </a:r>
            <a:r>
              <a:rPr lang="en-US" dirty="0" err="1"/>
              <a:t>sep</a:t>
            </a:r>
            <a:r>
              <a:rPr lang="en-US" dirty="0"/>
              <a:t>: 10 paragraphs + 10; combined: 10; 7 figs vs. 4 figs </a:t>
            </a:r>
          </a:p>
          <a:p>
            <a:r>
              <a:rPr lang="en-US" dirty="0"/>
              <a:t>For outlines you didn’t create: </a:t>
            </a:r>
          </a:p>
          <a:p>
            <a:pPr lvl="1"/>
            <a:r>
              <a:rPr lang="en-US" dirty="0"/>
              <a:t>Are there details that are too specific to the article?</a:t>
            </a:r>
          </a:p>
          <a:p>
            <a:pPr lvl="1"/>
            <a:r>
              <a:rPr lang="en-US" dirty="0"/>
              <a:t>What would you use instead?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12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934B-D4A0-FC46-A665-8D70F0C5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Regroup – WHOLE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7616-815F-2848-A1E3-77BF5454D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 it all together: What did you learn about outlining?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Brainstorm how this process will work best for you.</a:t>
            </a:r>
          </a:p>
          <a:p>
            <a:pPr lvl="1"/>
            <a:r>
              <a:rPr lang="en-US" dirty="0"/>
              <a:t>Collaborate?</a:t>
            </a:r>
          </a:p>
          <a:p>
            <a:pPr lvl="1"/>
            <a:r>
              <a:rPr lang="en-US" dirty="0"/>
              <a:t>Alone?</a:t>
            </a:r>
          </a:p>
          <a:p>
            <a:pPr lvl="1"/>
            <a:r>
              <a:rPr lang="en-US" dirty="0"/>
              <a:t>How many articles?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5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822950" y="286602"/>
            <a:ext cx="7543800" cy="735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WEEK 2: Identifying an Appropriate Journal</a:t>
            </a:r>
            <a:endParaRPr dirty="0"/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0" cy="4023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indent="-381000">
              <a:lnSpc>
                <a:spcPct val="115000"/>
              </a:lnSpc>
              <a:spcBef>
                <a:spcPts val="200"/>
              </a:spcBef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Reading – on D2L </a:t>
            </a:r>
            <a:r>
              <a:rPr lang="en-US" dirty="0">
                <a:solidFill>
                  <a:srgbClr val="000000"/>
                </a:solidFill>
              </a:rPr>
              <a:t>– DONE!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Discussion – </a:t>
            </a:r>
            <a:r>
              <a:rPr lang="en-US" dirty="0">
                <a:solidFill>
                  <a:srgbClr val="000000"/>
                </a:solidFill>
              </a:rPr>
              <a:t>DONE!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Lecture – DONE!</a:t>
            </a:r>
          </a:p>
          <a:p>
            <a:pPr marL="857250" lvl="1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dirty="0">
                <a:solidFill>
                  <a:srgbClr val="000000"/>
                </a:solidFill>
              </a:rPr>
              <a:t>Choosing Journals!</a:t>
            </a:r>
          </a:p>
          <a:p>
            <a:pPr marL="857250" lvl="1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dirty="0">
                <a:solidFill>
                  <a:srgbClr val="000000"/>
                </a:solidFill>
              </a:rPr>
              <a:t>Intro to Deconstructing Articles!</a:t>
            </a:r>
            <a:endParaRPr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Activity – DONE!</a:t>
            </a:r>
          </a:p>
          <a:p>
            <a:pPr marL="857250" lvl="1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dirty="0">
                <a:solidFill>
                  <a:srgbClr val="000000"/>
                </a:solidFill>
              </a:rPr>
              <a:t>Choosing Journals!</a:t>
            </a:r>
          </a:p>
          <a:p>
            <a:pPr marL="857250" lvl="1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400"/>
            </a:pPr>
            <a:r>
              <a:rPr lang="en-US" dirty="0">
                <a:solidFill>
                  <a:srgbClr val="000000"/>
                </a:solidFill>
              </a:rPr>
              <a:t>Intro to Deconstructing Articles! 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/>
              <a:t>Next Week: Basic Structure of an Article</a:t>
            </a:r>
          </a:p>
          <a:p>
            <a:pPr marL="857250" lvl="1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en-US" dirty="0"/>
              <a:t>Assignment: </a:t>
            </a:r>
            <a:r>
              <a:rPr lang="en-US" dirty="0">
                <a:solidFill>
                  <a:srgbClr val="0000FF"/>
                </a:solidFill>
              </a:rPr>
              <a:t>Deconstruct three articles and build an outline!</a:t>
            </a:r>
          </a:p>
        </p:txBody>
      </p:sp>
    </p:spTree>
    <p:extLst>
      <p:ext uri="{BB962C8B-B14F-4D97-AF65-F5344CB8AC3E}">
        <p14:creationId xmlns:p14="http://schemas.microsoft.com/office/powerpoint/2010/main" val="296889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42976</TotalTime>
  <Words>779</Words>
  <Application>Microsoft Macintosh PowerPoint</Application>
  <PresentationFormat>On-screen Show (4:3)</PresentationFormat>
  <Paragraphs>133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WEEK 2: Identifying an Appropriate Journal</vt:lpstr>
      <vt:lpstr>PowerPoint Presentation</vt:lpstr>
      <vt:lpstr>Discussion</vt:lpstr>
      <vt:lpstr>Lecture: Legitimate Publishers Will…</vt:lpstr>
      <vt:lpstr>Lecture: Choose Wisely</vt:lpstr>
      <vt:lpstr>Activity 1: Think, Check, Submit</vt:lpstr>
      <vt:lpstr>Activity 1 Regroup – WHOLE CLASS</vt:lpstr>
      <vt:lpstr>Lecture: So You Picked a Journal</vt:lpstr>
      <vt:lpstr>Lecture: Breaking down an article</vt:lpstr>
      <vt:lpstr>Activity 2: So You Picked a Journal</vt:lpstr>
      <vt:lpstr>Reform groups.</vt:lpstr>
      <vt:lpstr>Regroup – WHOLE CLASS</vt:lpstr>
      <vt:lpstr>WEEK 2: Identifying an Appropriate Journal</vt:lpstr>
    </vt:vector>
  </TitlesOfParts>
  <Manager/>
  <Company>Michigan State University</Company>
  <LinksUpToDate>false</LinksUpToDate>
  <SharedDoc>false</SharedDoc>
  <HyperlinkBase/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RESPONSIBLE CONDUCT IN RESEARCH</dc:title>
  <dc:subject/>
  <dc:creator>Julie Libarkin</dc:creator>
  <cp:keywords/>
  <dc:description/>
  <cp:lastModifiedBy>Libarkin, Julie</cp:lastModifiedBy>
  <cp:revision>74</cp:revision>
  <cp:lastPrinted>2018-02-07T13:21:18Z</cp:lastPrinted>
  <dcterms:created xsi:type="dcterms:W3CDTF">2010-09-21T07:40:11Z</dcterms:created>
  <dcterms:modified xsi:type="dcterms:W3CDTF">2018-09-11T13:01:05Z</dcterms:modified>
  <cp:category/>
</cp:coreProperties>
</file>