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78" r:id="rId2"/>
    <p:sldId id="283" r:id="rId3"/>
    <p:sldId id="321" r:id="rId4"/>
    <p:sldId id="322" r:id="rId5"/>
    <p:sldId id="323" r:id="rId6"/>
    <p:sldId id="326" r:id="rId7"/>
    <p:sldId id="327" r:id="rId8"/>
    <p:sldId id="330" r:id="rId9"/>
    <p:sldId id="332" r:id="rId10"/>
    <p:sldId id="328" r:id="rId11"/>
    <p:sldId id="331" r:id="rId12"/>
    <p:sldId id="329" r:id="rId13"/>
    <p:sldId id="285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2600"/>
    <a:srgbClr val="0000FF"/>
    <a:srgbClr val="A652D2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6101" autoAdjust="0"/>
    <p:restoredTop sz="99631" autoAdjust="0"/>
  </p:normalViewPr>
  <p:slideViewPr>
    <p:cSldViewPr snapToGrid="0" snapToObjects="1">
      <p:cViewPr>
        <p:scale>
          <a:sx n="125" d="100"/>
          <a:sy n="125" d="100"/>
        </p:scale>
        <p:origin x="-312" y="-6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libarkin/Documents/COURSES2009-/F2018%20Research%20to%20Publication/Journal%20Inclusion%20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14871595114216"/>
          <c:y val="3.3794162826420893E-2"/>
          <c:w val="0.86541665507359278"/>
          <c:h val="0.732344666594095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Sheet1!$B$23</c:f>
              <c:strCache>
                <c:ptCount val="1"/>
                <c:pt idx="0">
                  <c:v>WoS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Sheet1!$A$24:$A$36</c:f>
              <c:strCache>
                <c:ptCount val="13"/>
                <c:pt idx="0">
                  <c:v>USA </c:v>
                </c:pt>
                <c:pt idx="1">
                  <c:v>China </c:v>
                </c:pt>
                <c:pt idx="2">
                  <c:v>UK </c:v>
                </c:pt>
                <c:pt idx="3">
                  <c:v>Germany </c:v>
                </c:pt>
                <c:pt idx="4">
                  <c:v>Japan </c:v>
                </c:pt>
                <c:pt idx="5">
                  <c:v>France </c:v>
                </c:pt>
                <c:pt idx="6">
                  <c:v>Italy </c:v>
                </c:pt>
                <c:pt idx="7">
                  <c:v>Spain </c:v>
                </c:pt>
                <c:pt idx="8">
                  <c:v>Australia </c:v>
                </c:pt>
                <c:pt idx="9">
                  <c:v>India </c:v>
                </c:pt>
                <c:pt idx="10">
                  <c:v>Brazil </c:v>
                </c:pt>
                <c:pt idx="11">
                  <c:v>Netherlands </c:v>
                </c:pt>
                <c:pt idx="12">
                  <c:v>Russia </c:v>
                </c:pt>
              </c:strCache>
            </c:strRef>
          </c:cat>
          <c:val>
            <c:numRef>
              <c:f>Sheet1!$B$24:$B$36</c:f>
              <c:numCache>
                <c:formatCode>0.00</c:formatCode>
                <c:ptCount val="13"/>
                <c:pt idx="0">
                  <c:v>30.7</c:v>
                </c:pt>
                <c:pt idx="1">
                  <c:v>2</c:v>
                </c:pt>
                <c:pt idx="2">
                  <c:v>24.2</c:v>
                </c:pt>
                <c:pt idx="3">
                  <c:v>7</c:v>
                </c:pt>
                <c:pt idx="4">
                  <c:v>2.2000000000000002</c:v>
                </c:pt>
                <c:pt idx="5">
                  <c:v>1.8</c:v>
                </c:pt>
                <c:pt idx="6">
                  <c:v>1.7</c:v>
                </c:pt>
                <c:pt idx="7">
                  <c:v>1.2</c:v>
                </c:pt>
                <c:pt idx="8">
                  <c:v>1.6</c:v>
                </c:pt>
                <c:pt idx="9">
                  <c:v>1.5</c:v>
                </c:pt>
                <c:pt idx="10">
                  <c:v>1.3</c:v>
                </c:pt>
                <c:pt idx="11">
                  <c:v>6.8</c:v>
                </c:pt>
                <c:pt idx="1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B3-AB4A-82E4-24FD54EDE682}"/>
            </c:ext>
          </c:extLst>
        </c:ser>
        <c:ser>
          <c:idx val="1"/>
          <c:order val="1"/>
          <c:tx>
            <c:strRef>
              <c:f>Sheet1!$C$23</c:f>
              <c:strCache>
                <c:ptCount val="1"/>
                <c:pt idx="0">
                  <c:v>Scopus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Sheet1!$A$24:$A$36</c:f>
              <c:strCache>
                <c:ptCount val="13"/>
                <c:pt idx="0">
                  <c:v>USA </c:v>
                </c:pt>
                <c:pt idx="1">
                  <c:v>China </c:v>
                </c:pt>
                <c:pt idx="2">
                  <c:v>UK </c:v>
                </c:pt>
                <c:pt idx="3">
                  <c:v>Germany </c:v>
                </c:pt>
                <c:pt idx="4">
                  <c:v>Japan </c:v>
                </c:pt>
                <c:pt idx="5">
                  <c:v>France </c:v>
                </c:pt>
                <c:pt idx="6">
                  <c:v>Italy </c:v>
                </c:pt>
                <c:pt idx="7">
                  <c:v>Spain </c:v>
                </c:pt>
                <c:pt idx="8">
                  <c:v>Australia </c:v>
                </c:pt>
                <c:pt idx="9">
                  <c:v>India </c:v>
                </c:pt>
                <c:pt idx="10">
                  <c:v>Brazil </c:v>
                </c:pt>
                <c:pt idx="11">
                  <c:v>Netherlands </c:v>
                </c:pt>
                <c:pt idx="12">
                  <c:v>Russia </c:v>
                </c:pt>
              </c:strCache>
            </c:strRef>
          </c:cat>
          <c:val>
            <c:numRef>
              <c:f>Sheet1!$C$24:$C$36</c:f>
              <c:numCache>
                <c:formatCode>General</c:formatCode>
                <c:ptCount val="13"/>
                <c:pt idx="0">
                  <c:v>28.4</c:v>
                </c:pt>
                <c:pt idx="1">
                  <c:v>2.4</c:v>
                </c:pt>
                <c:pt idx="2">
                  <c:v>23</c:v>
                </c:pt>
                <c:pt idx="3">
                  <c:v>6</c:v>
                </c:pt>
                <c:pt idx="4">
                  <c:v>2.2000000000000002</c:v>
                </c:pt>
                <c:pt idx="5">
                  <c:v>2.5</c:v>
                </c:pt>
                <c:pt idx="6">
                  <c:v>1.9</c:v>
                </c:pt>
                <c:pt idx="7">
                  <c:v>2</c:v>
                </c:pt>
                <c:pt idx="8">
                  <c:v>1.5</c:v>
                </c:pt>
                <c:pt idx="9">
                  <c:v>2.1</c:v>
                </c:pt>
                <c:pt idx="10">
                  <c:v>1.3</c:v>
                </c:pt>
                <c:pt idx="11">
                  <c:v>3</c:v>
                </c:pt>
                <c:pt idx="12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B3-AB4A-82E4-24FD54EDE6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7"/>
        <c:overlap val="-27"/>
        <c:axId val="449057471"/>
        <c:axId val="449514735"/>
      </c:barChart>
      <c:catAx>
        <c:axId val="4490574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514735"/>
        <c:crosses val="autoZero"/>
        <c:auto val="1"/>
        <c:lblAlgn val="ctr"/>
        <c:lblOffset val="100"/>
        <c:noMultiLvlLbl val="0"/>
      </c:catAx>
      <c:valAx>
        <c:axId val="4495147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 Journals included </a:t>
                </a:r>
              </a:p>
            </c:rich>
          </c:tx>
          <c:layout>
            <c:manualLayout>
              <c:xMode val="edge"/>
              <c:yMode val="edge"/>
              <c:x val="2.1201413427561839E-2"/>
              <c:y val="0.2710262830049469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0574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BF91EF-6F6B-A84F-A155-B93B5EC59CC5}" type="datetimeFigureOut">
              <a:rPr lang="en-US" smtClean="0"/>
              <a:t>8/28/18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DA614D-F20F-D342-A89A-614039EBF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428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ABE39-38DE-6342-9721-882D53D2258D}" type="datetimeFigureOut">
              <a:rPr lang="en-US" smtClean="0"/>
              <a:t>8/28/18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B5E70-F692-4B4D-AE33-02ED2E4A8E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9894"/>
            <a:ext cx="8229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ABE39-38DE-6342-9721-882D53D2258D}" type="datetimeFigureOut">
              <a:rPr lang="en-US" smtClean="0"/>
              <a:t>8/28/18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B5E70-F692-4B4D-AE33-02ED2E4A8E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ABE39-38DE-6342-9721-882D53D2258D}" type="datetimeFigureOut">
              <a:rPr lang="en-US" smtClean="0"/>
              <a:t>8/28/18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B5E70-F692-4B4D-AE33-02ED2E4A8E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ABE39-38DE-6342-9721-882D53D2258D}" type="datetimeFigureOut">
              <a:rPr lang="en-US" smtClean="0"/>
              <a:t>8/28/18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B5E70-F692-4B4D-AE33-02ED2E4A8E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ABE39-38DE-6342-9721-882D53D2258D}" type="datetimeFigureOut">
              <a:rPr lang="en-US" smtClean="0"/>
              <a:t>8/28/18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B5E70-F692-4B4D-AE33-02ED2E4A8E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ABE39-38DE-6342-9721-882D53D2258D}" type="datetimeFigureOut">
              <a:rPr lang="en-US" smtClean="0"/>
              <a:t>8/28/18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B5E70-F692-4B4D-AE33-02ED2E4A8E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ABE39-38DE-6342-9721-882D53D2258D}" type="datetimeFigureOut">
              <a:rPr lang="en-US" smtClean="0"/>
              <a:t>8/28/18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B5E70-F692-4B4D-AE33-02ED2E4A8E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ABE39-38DE-6342-9721-882D53D2258D}" type="datetimeFigureOut">
              <a:rPr lang="en-US" smtClean="0"/>
              <a:t>8/28/18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B5E70-F692-4B4D-AE33-02ED2E4A8E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ABE39-38DE-6342-9721-882D53D2258D}" type="datetimeFigureOut">
              <a:rPr lang="en-US" smtClean="0"/>
              <a:t>8/28/18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B5E70-F692-4B4D-AE33-02ED2E4A8E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ABE39-38DE-6342-9721-882D53D2258D}" type="datetimeFigureOut">
              <a:rPr lang="en-US" smtClean="0"/>
              <a:t>8/28/18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B5E70-F692-4B4D-AE33-02ED2E4A8E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ABE39-38DE-6342-9721-882D53D2258D}" type="datetimeFigureOut">
              <a:rPr lang="en-US" smtClean="0"/>
              <a:t>8/28/18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B5E70-F692-4B4D-AE33-02ED2E4A8E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ABE39-38DE-6342-9721-882D53D2258D}" type="datetimeFigureOut">
              <a:rPr lang="en-US" smtClean="0"/>
              <a:t>8/28/18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B5E70-F692-4B4D-AE33-02ED2E4A8EB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0000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google.com/url?sa=i&amp;rct=j&amp;q=&amp;esrc=s&amp;source=images&amp;cd=&amp;ved=2ahUKEwjAw7jP1JPdAhVNgK0KHWkOASEQjRx6BAgBEAU&amp;url=http%3A%2F%2Fwww.jfn.ac.lk%2Findex.php%2Fuser-awareness-programme-on-using-scopus%2F&amp;psig=AOvVaw1SkC3WmemQqdEMgrEs3UPx&amp;ust=153568017061561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www.google.com/url?sa=i&amp;rct=j&amp;q=&amp;esrc=s&amp;source=images&amp;cd=&amp;ved=2ahUKEwjxqvzX1JPdAhUDPa0KHdtuA2IQjRx6BAgBEAU&amp;url=https%3A%2F%2Flibrary.rice.edu%2Fnews%2Fnew-citation-report-formats-web-science&amp;psig=AOvVaw0bsQLeIwSvYE3Iupb2P3T1&amp;ust=1535680122033616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822950" y="286602"/>
            <a:ext cx="7543800" cy="7359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WEEK 1: The Role of Publishing</a:t>
            </a:r>
            <a:endParaRPr dirty="0"/>
          </a:p>
        </p:txBody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822959" y="1292084"/>
            <a:ext cx="7543800" cy="40233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91440" lvl="0" indent="0">
              <a:spcBef>
                <a:spcPts val="1200"/>
              </a:spcBef>
              <a:buNone/>
            </a:pPr>
            <a:r>
              <a:rPr lang="en-US" b="1" u="sng" dirty="0">
                <a:solidFill>
                  <a:srgbClr val="0000FF"/>
                </a:solidFill>
              </a:rPr>
              <a:t>Goals</a:t>
            </a:r>
          </a:p>
          <a:p>
            <a:pPr marL="548640" lvl="0" indent="-457200">
              <a:spcBef>
                <a:spcPts val="1200"/>
              </a:spcBef>
              <a:buAutoNum type="arabicPeriod"/>
            </a:pPr>
            <a:r>
              <a:rPr lang="en-US" dirty="0"/>
              <a:t>Discuss course</a:t>
            </a:r>
          </a:p>
          <a:p>
            <a:pPr marL="548640" lvl="0" indent="-457200">
              <a:spcBef>
                <a:spcPts val="1200"/>
              </a:spcBef>
              <a:buAutoNum type="arabicPeriod"/>
            </a:pPr>
            <a:r>
              <a:rPr lang="en-US" dirty="0"/>
              <a:t>What is “publication”?</a:t>
            </a:r>
            <a:endParaRPr lang="en-US" dirty="0">
              <a:solidFill>
                <a:srgbClr val="0000FF"/>
              </a:solidFill>
            </a:endParaRPr>
          </a:p>
          <a:p>
            <a:pPr marL="548640" lvl="0" indent="-457200">
              <a:spcBef>
                <a:spcPts val="1200"/>
              </a:spcBef>
              <a:buAutoNum type="arabicPeriod"/>
            </a:pP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739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D1386E3-E419-7D42-8D73-1B035A78512F}"/>
              </a:ext>
            </a:extLst>
          </p:cNvPr>
          <p:cNvSpPr/>
          <p:nvPr/>
        </p:nvSpPr>
        <p:spPr>
          <a:xfrm>
            <a:off x="2123440" y="2668288"/>
            <a:ext cx="52551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 always add an appropriate cartoon with link here.</a:t>
            </a:r>
          </a:p>
        </p:txBody>
      </p:sp>
    </p:spTree>
    <p:extLst>
      <p:ext uri="{BB962C8B-B14F-4D97-AF65-F5344CB8AC3E}">
        <p14:creationId xmlns:p14="http://schemas.microsoft.com/office/powerpoint/2010/main" val="327618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Lecture: Course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3852"/>
            <a:ext cx="8229600" cy="2963223"/>
          </a:xfrm>
        </p:spPr>
        <p:txBody>
          <a:bodyPr>
            <a:normAutofit/>
          </a:bodyPr>
          <a:lstStyle/>
          <a:p>
            <a:r>
              <a:rPr lang="en-US" dirty="0"/>
              <a:t>Syllabus</a:t>
            </a:r>
          </a:p>
          <a:p>
            <a:r>
              <a:rPr lang="en-US" dirty="0"/>
              <a:t>Course Design</a:t>
            </a:r>
          </a:p>
          <a:p>
            <a:pPr lvl="1"/>
            <a:r>
              <a:rPr lang="en-US" dirty="0"/>
              <a:t>Discussion (D2L)</a:t>
            </a:r>
          </a:p>
          <a:p>
            <a:pPr lvl="1"/>
            <a:r>
              <a:rPr lang="en-US" dirty="0"/>
              <a:t>Assignment (D2L)</a:t>
            </a:r>
          </a:p>
          <a:p>
            <a:pPr lvl="1"/>
            <a:r>
              <a:rPr lang="en-US" dirty="0"/>
              <a:t>Wrap-Up Discussion (in-class)</a:t>
            </a:r>
          </a:p>
          <a:p>
            <a:pPr lvl="1"/>
            <a:r>
              <a:rPr lang="en-US" dirty="0"/>
              <a:t>Brief Lecture (in-class)</a:t>
            </a:r>
          </a:p>
          <a:p>
            <a:pPr lvl="1"/>
            <a:r>
              <a:rPr lang="en-US" dirty="0"/>
              <a:t>Activity (in-class)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079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Write and Discuss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7334"/>
            <a:ext cx="8229600" cy="5860666"/>
          </a:xfrm>
        </p:spPr>
        <p:txBody>
          <a:bodyPr>
            <a:normAutofit/>
          </a:bodyPr>
          <a:lstStyle/>
          <a:p>
            <a:r>
              <a:rPr lang="en-US" dirty="0"/>
              <a:t>INDIVIDUALLY: Think about the BEST place you could publish your work.</a:t>
            </a:r>
          </a:p>
          <a:p>
            <a:pPr lvl="1"/>
            <a:r>
              <a:rPr lang="en-US" dirty="0"/>
              <a:t>What is it?</a:t>
            </a:r>
          </a:p>
          <a:p>
            <a:pPr lvl="1"/>
            <a:r>
              <a:rPr lang="en-US" dirty="0"/>
              <a:t>Why is this the BEST place?</a:t>
            </a:r>
          </a:p>
          <a:p>
            <a:pPr lvl="1"/>
            <a:r>
              <a:rPr lang="en-US" dirty="0"/>
              <a:t>What metrics would you use to validate the notion of “BEST”?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IN GROUPS OF 3: Discuss</a:t>
            </a:r>
          </a:p>
          <a:p>
            <a:pPr lvl="1"/>
            <a:r>
              <a:rPr lang="en-US" dirty="0"/>
              <a:t>What is it? 	</a:t>
            </a:r>
          </a:p>
          <a:p>
            <a:pPr lvl="2"/>
            <a:r>
              <a:rPr lang="en-US" dirty="0"/>
              <a:t>Journal, Cons. Bio., peer-reviewed, journals I read, community I work in – where do they publish, impact factor</a:t>
            </a:r>
          </a:p>
          <a:p>
            <a:pPr lvl="1"/>
            <a:r>
              <a:rPr lang="en-US" dirty="0"/>
              <a:t>Why is this the BEST place? What metrics would you use to validate the notion of “BEST”?</a:t>
            </a:r>
          </a:p>
          <a:p>
            <a:pPr lvl="2"/>
            <a:r>
              <a:rPr lang="en-US" dirty="0"/>
              <a:t>Type of jobs I want – what journals are valued by employers; target audience; impact factor; Nature, Science – coverage, news media; community-engaged research – style of journal, accessible. Senior profs decide – privilege, white, tenured, English/western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403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Write and Discuss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3852"/>
            <a:ext cx="8229600" cy="4502513"/>
          </a:xfrm>
        </p:spPr>
        <p:txBody>
          <a:bodyPr>
            <a:normAutofit/>
          </a:bodyPr>
          <a:lstStyle/>
          <a:p>
            <a:r>
              <a:rPr lang="en-US" dirty="0"/>
              <a:t>INDIVIDUALLY: Reflect on the BEST places shared by your group members</a:t>
            </a:r>
          </a:p>
          <a:p>
            <a:pPr lvl="1"/>
            <a:r>
              <a:rPr lang="en-US" dirty="0"/>
              <a:t>Who decides what is BEST?</a:t>
            </a:r>
          </a:p>
          <a:p>
            <a:pPr lvl="1"/>
            <a:r>
              <a:rPr lang="en-US" dirty="0"/>
              <a:t>Who is left out of the decision-making process?</a:t>
            </a:r>
          </a:p>
          <a:p>
            <a:pPr lvl="1"/>
            <a:r>
              <a:rPr lang="en-US" dirty="0"/>
              <a:t>How might this impact individual and societal benefits from research?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IN GROUPS OF 3: DISCUSS</a:t>
            </a:r>
          </a:p>
          <a:p>
            <a:pPr lvl="1"/>
            <a:r>
              <a:rPr lang="en-US" dirty="0"/>
              <a:t>Discuss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394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2934B-D4A0-FC46-A665-8D70F0C52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Regroup – WHOLE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47616-815F-2848-A1E3-77BF5454D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4614"/>
            <a:ext cx="8229600" cy="5860826"/>
          </a:xfrm>
        </p:spPr>
        <p:txBody>
          <a:bodyPr/>
          <a:lstStyle/>
          <a:p>
            <a:r>
              <a:rPr lang="en-US" dirty="0"/>
              <a:t>Who decides what is BEST?</a:t>
            </a:r>
          </a:p>
          <a:p>
            <a:pPr lvl="1"/>
            <a:r>
              <a:rPr lang="en-US" dirty="0"/>
              <a:t>Advisor, people in power, funding agencies, social media – what’s being spread is what becomes known as “good”, government, public – impact…audience.</a:t>
            </a:r>
          </a:p>
          <a:p>
            <a:pPr lvl="2"/>
            <a:r>
              <a:rPr lang="en-US" dirty="0"/>
              <a:t>Who did it in the field first!</a:t>
            </a:r>
          </a:p>
          <a:p>
            <a:pPr lvl="2"/>
            <a:r>
              <a:rPr lang="en-US" dirty="0"/>
              <a:t>Who decides process? Who decides important questions?</a:t>
            </a:r>
          </a:p>
          <a:p>
            <a:r>
              <a:rPr lang="en-US" dirty="0"/>
              <a:t>Who is left out of the decision-making process?</a:t>
            </a:r>
          </a:p>
          <a:p>
            <a:pPr lvl="1"/>
            <a:r>
              <a:rPr lang="en-US" dirty="0"/>
              <a:t>People NOT in the ”in crowd”; people without power (sometimes, for ex, Tribes); AUTHORSHIP! Depends on awareness of less powerful colleague in the publication process; taxpayers/society get left out…open-access concerns</a:t>
            </a:r>
          </a:p>
          <a:p>
            <a:r>
              <a:rPr lang="en-US" dirty="0"/>
              <a:t>How might this impact individual and societal benefits from research?</a:t>
            </a:r>
          </a:p>
          <a:p>
            <a:pPr lvl="1"/>
            <a:r>
              <a:rPr lang="en-US" dirty="0"/>
              <a:t>Beneficiaries are often in power; follow trend! – bucking the trend is hard; society can’t advance if great ideas/methods don’t get out.. Stifling ingenuity and exploration; funder will not let info out…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112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Lecture: Who Decides?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7822"/>
            <a:ext cx="8229600" cy="3188343"/>
          </a:xfrm>
        </p:spPr>
        <p:txBody>
          <a:bodyPr>
            <a:normAutofit/>
          </a:bodyPr>
          <a:lstStyle/>
          <a:p>
            <a:r>
              <a:rPr lang="en-US" dirty="0"/>
              <a:t>Indexing</a:t>
            </a:r>
          </a:p>
          <a:p>
            <a:pPr lvl="1"/>
            <a:r>
              <a:rPr lang="en-US" dirty="0"/>
              <a:t>Web of Science (Thomson Reuters): “the” impact factor everyone talks about</a:t>
            </a:r>
          </a:p>
          <a:p>
            <a:pPr lvl="1"/>
            <a:r>
              <a:rPr lang="en-US" dirty="0"/>
              <a:t>Scopus (Elsevier): Very common in engineering</a:t>
            </a:r>
          </a:p>
          <a:p>
            <a:pPr lvl="1"/>
            <a:r>
              <a:rPr lang="en-US" dirty="0"/>
              <a:t>Many others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109" name="Picture 13" descr="Image result for scopus">
            <a:hlinkClick r:id="rId2"/>
            <a:extLst>
              <a:ext uri="{FF2B5EF4-FFF2-40B4-BE49-F238E27FC236}">
                <a16:creationId xmlns:a16="http://schemas.microsoft.com/office/drawing/2014/main" id="{9E6B2829-9A61-EA48-A9B4-E508DB48C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729" y="5492296"/>
            <a:ext cx="5358533" cy="1358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1" name="Picture 15" descr="Image result for web of science">
            <a:hlinkClick r:id="rId4"/>
            <a:extLst>
              <a:ext uri="{FF2B5EF4-FFF2-40B4-BE49-F238E27FC236}">
                <a16:creationId xmlns:a16="http://schemas.microsoft.com/office/drawing/2014/main" id="{029C5A7F-0F8C-4846-8C6A-F55B6B32E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652" y="3044530"/>
            <a:ext cx="3286685" cy="246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7441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Lecture: Who Decides?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7823"/>
            <a:ext cx="8229600" cy="1678630"/>
          </a:xfrm>
        </p:spPr>
        <p:txBody>
          <a:bodyPr>
            <a:normAutofit/>
          </a:bodyPr>
          <a:lstStyle/>
          <a:p>
            <a:r>
              <a:rPr lang="en-US" dirty="0"/>
              <a:t>Indexing</a:t>
            </a:r>
          </a:p>
          <a:p>
            <a:pPr lvl="1"/>
            <a:r>
              <a:rPr lang="en-US" dirty="0"/>
              <a:t>Web of Science (Thomson Reuters)</a:t>
            </a:r>
          </a:p>
          <a:p>
            <a:pPr lvl="1"/>
            <a:r>
              <a:rPr lang="en-US" dirty="0"/>
              <a:t>Scopus (Elsevier</a:t>
            </a:r>
          </a:p>
          <a:p>
            <a:pPr lvl="1"/>
            <a:r>
              <a:rPr lang="en-US" dirty="0"/>
              <a:t>Many others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10319D-EC30-7547-9CAC-B908DA12F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294" y="3028670"/>
            <a:ext cx="6723529" cy="345999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0EDB213-3091-C24C-9E5E-FC8D876BFEE6}"/>
              </a:ext>
            </a:extLst>
          </p:cNvPr>
          <p:cNvSpPr/>
          <p:nvPr/>
        </p:nvSpPr>
        <p:spPr>
          <a:xfrm>
            <a:off x="3679769" y="5765938"/>
            <a:ext cx="26235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https://</a:t>
            </a:r>
            <a:r>
              <a:rPr lang="en-US" sz="1400" dirty="0" err="1"/>
              <a:t>arxiv.org</a:t>
            </a:r>
            <a:r>
              <a:rPr lang="en-US" sz="1400" dirty="0"/>
              <a:t>/abs/1511.08096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4CA0B5-7BD8-B142-B9D2-05445A3E016F}"/>
              </a:ext>
            </a:extLst>
          </p:cNvPr>
          <p:cNvSpPr/>
          <p:nvPr/>
        </p:nvSpPr>
        <p:spPr>
          <a:xfrm>
            <a:off x="3331945" y="2736149"/>
            <a:ext cx="11560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% journals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143B78-AC0C-674C-BAC1-FA71F212E6AC}"/>
              </a:ext>
            </a:extLst>
          </p:cNvPr>
          <p:cNvSpPr/>
          <p:nvPr/>
        </p:nvSpPr>
        <p:spPr>
          <a:xfrm>
            <a:off x="7447308" y="4348996"/>
            <a:ext cx="16866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+mj-lt"/>
              </a:rPr>
              <a:t>23,189 journals 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3B06EDE-F87C-B249-95A0-D90BB5258237}"/>
              </a:ext>
            </a:extLst>
          </p:cNvPr>
          <p:cNvSpPr/>
          <p:nvPr/>
        </p:nvSpPr>
        <p:spPr>
          <a:xfrm>
            <a:off x="7263531" y="4743443"/>
            <a:ext cx="16866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+mj-lt"/>
              </a:rPr>
              <a:t>14,637 journals 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BC4D2A-C986-304B-A29F-1E8690B8D44E}"/>
              </a:ext>
            </a:extLst>
          </p:cNvPr>
          <p:cNvSpPr/>
          <p:nvPr/>
        </p:nvSpPr>
        <p:spPr>
          <a:xfrm>
            <a:off x="251425" y="6381553"/>
            <a:ext cx="79337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</a:rPr>
              <a:t>Proportion of Ulrich academic journals indexed in Web of Science and Scopus </a:t>
            </a:r>
            <a:endParaRPr lang="en-US" dirty="0"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E25002-85BE-4F45-B17F-F33CE244D33E}"/>
              </a:ext>
            </a:extLst>
          </p:cNvPr>
          <p:cNvSpPr/>
          <p:nvPr/>
        </p:nvSpPr>
        <p:spPr>
          <a:xfrm>
            <a:off x="97954" y="3579638"/>
            <a:ext cx="1639744" cy="6463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2600"/>
                </a:solidFill>
                <a:latin typeface="+mj-lt"/>
              </a:rPr>
              <a:t>Natural Science</a:t>
            </a:r>
          </a:p>
          <a:p>
            <a:r>
              <a:rPr lang="en-US" dirty="0">
                <a:solidFill>
                  <a:srgbClr val="FF2600"/>
                </a:solidFill>
                <a:latin typeface="+mj-lt"/>
              </a:rPr>
              <a:t>&amp; Engineering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19B01C2-3FAF-E74E-B047-0D9145DB8FD4}"/>
              </a:ext>
            </a:extLst>
          </p:cNvPr>
          <p:cNvSpPr/>
          <p:nvPr/>
        </p:nvSpPr>
        <p:spPr>
          <a:xfrm>
            <a:off x="519416" y="4282122"/>
            <a:ext cx="1218282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2600"/>
                </a:solidFill>
                <a:latin typeface="+mj-lt"/>
              </a:rPr>
              <a:t>Biomedical</a:t>
            </a:r>
          </a:p>
          <a:p>
            <a:r>
              <a:rPr lang="en-US" dirty="0">
                <a:solidFill>
                  <a:srgbClr val="FF2600"/>
                </a:solidFill>
                <a:latin typeface="+mj-lt"/>
              </a:rPr>
              <a:t>Research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D415CCB-9184-0D4A-95C6-E91031E01D07}"/>
              </a:ext>
            </a:extLst>
          </p:cNvPr>
          <p:cNvSpPr/>
          <p:nvPr/>
        </p:nvSpPr>
        <p:spPr>
          <a:xfrm>
            <a:off x="161626" y="5036674"/>
            <a:ext cx="1576072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2600"/>
                </a:solidFill>
                <a:latin typeface="+mj-lt"/>
              </a:rPr>
              <a:t>Social Sciences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F0904A2-CDD6-CA43-B3D1-E3FBE6D455EE}"/>
              </a:ext>
            </a:extLst>
          </p:cNvPr>
          <p:cNvSpPr/>
          <p:nvPr/>
        </p:nvSpPr>
        <p:spPr>
          <a:xfrm>
            <a:off x="339602" y="5550900"/>
            <a:ext cx="1398096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2600"/>
                </a:solidFill>
                <a:latin typeface="+mj-lt"/>
              </a:rPr>
              <a:t>Arts &amp; Humanities</a:t>
            </a:r>
          </a:p>
        </p:txBody>
      </p:sp>
    </p:spTree>
    <p:extLst>
      <p:ext uri="{BB962C8B-B14F-4D97-AF65-F5344CB8AC3E}">
        <p14:creationId xmlns:p14="http://schemas.microsoft.com/office/powerpoint/2010/main" val="2674925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Lecture: Who Decides?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EDB213-3091-C24C-9E5E-FC8D876BFEE6}"/>
              </a:ext>
            </a:extLst>
          </p:cNvPr>
          <p:cNvSpPr/>
          <p:nvPr/>
        </p:nvSpPr>
        <p:spPr>
          <a:xfrm>
            <a:off x="6554147" y="6550223"/>
            <a:ext cx="26235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https://</a:t>
            </a:r>
            <a:r>
              <a:rPr lang="en-US" sz="1400" dirty="0" err="1"/>
              <a:t>arxiv.org</a:t>
            </a:r>
            <a:r>
              <a:rPr lang="en-US" sz="1400" dirty="0"/>
              <a:t>/abs/1511.08096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BC4D2A-C986-304B-A29F-1E8690B8D44E}"/>
              </a:ext>
            </a:extLst>
          </p:cNvPr>
          <p:cNvSpPr/>
          <p:nvPr/>
        </p:nvSpPr>
        <p:spPr>
          <a:xfrm>
            <a:off x="3201762" y="6104964"/>
            <a:ext cx="33523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</a:rPr>
              <a:t>Journal indexing by country</a:t>
            </a:r>
            <a:endParaRPr lang="en-US" dirty="0">
              <a:effectLst/>
              <a:latin typeface="Times New Roman" panose="02020603050405020304" pitchFamily="18" charset="0"/>
            </a:endParaRPr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45937F61-3574-6F4E-89DC-3B545F9FB9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2894165"/>
              </p:ext>
            </p:extLst>
          </p:nvPr>
        </p:nvGraphicFramePr>
        <p:xfrm>
          <a:off x="645459" y="1479287"/>
          <a:ext cx="7562558" cy="4625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28001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Lecture: Who Decides?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18FAEA-51A5-1545-843E-CD71E38472F8}"/>
              </a:ext>
            </a:extLst>
          </p:cNvPr>
          <p:cNvSpPr/>
          <p:nvPr/>
        </p:nvSpPr>
        <p:spPr>
          <a:xfrm>
            <a:off x="6935447" y="6488668"/>
            <a:ext cx="22085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www.aau.edu</a:t>
            </a:r>
            <a:r>
              <a:rPr lang="en-US" dirty="0"/>
              <a:t>/</a:t>
            </a:r>
          </a:p>
        </p:txBody>
      </p:sp>
      <p:pic>
        <p:nvPicPr>
          <p:cNvPr id="2049" name="Picture 1" descr="AAU-By-The-Numbers">
            <a:extLst>
              <a:ext uri="{FF2B5EF4-FFF2-40B4-BE49-F238E27FC236}">
                <a16:creationId xmlns:a16="http://schemas.microsoft.com/office/drawing/2014/main" id="{834E1846-80D3-084D-9FF2-3131CEC4C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1515" y="2683252"/>
            <a:ext cx="6373932" cy="399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3467F9A-A5CE-4F42-A376-D8326A2B8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87823"/>
            <a:ext cx="8229600" cy="167863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AAU</a:t>
            </a:r>
          </a:p>
          <a:p>
            <a:pPr lvl="1"/>
            <a:r>
              <a:rPr lang="en-US" dirty="0"/>
              <a:t>62 US, Canada institutions</a:t>
            </a:r>
          </a:p>
          <a:p>
            <a:pPr lvl="1"/>
            <a:r>
              <a:rPr lang="en-US" dirty="0"/>
              <a:t>Earn majority of competitive federal funding for academic research </a:t>
            </a:r>
          </a:p>
          <a:p>
            <a:pPr lvl="1"/>
            <a:r>
              <a:rPr lang="en-US" dirty="0"/>
              <a:t>Educate, shape policy for higher education, science, and innovation</a:t>
            </a:r>
          </a:p>
          <a:p>
            <a:pPr lvl="1"/>
            <a:r>
              <a:rPr lang="en-US" dirty="0"/>
              <a:t>EVERYONE wants in!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335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Lecture: Who Decides?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18FAEA-51A5-1545-843E-CD71E38472F8}"/>
              </a:ext>
            </a:extLst>
          </p:cNvPr>
          <p:cNvSpPr/>
          <p:nvPr/>
        </p:nvSpPr>
        <p:spPr>
          <a:xfrm>
            <a:off x="6935447" y="6488668"/>
            <a:ext cx="22085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www.aau.edu</a:t>
            </a:r>
            <a:r>
              <a:rPr lang="en-US" dirty="0"/>
              <a:t>/</a:t>
            </a:r>
          </a:p>
        </p:txBody>
      </p:sp>
      <p:pic>
        <p:nvPicPr>
          <p:cNvPr id="2049" name="Picture 1" descr="AAU-By-The-Numbers">
            <a:extLst>
              <a:ext uri="{FF2B5EF4-FFF2-40B4-BE49-F238E27FC236}">
                <a16:creationId xmlns:a16="http://schemas.microsoft.com/office/drawing/2014/main" id="{834E1846-80D3-084D-9FF2-3131CEC4C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12366" y="3526722"/>
            <a:ext cx="4043928" cy="2531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3467F9A-A5CE-4F42-A376-D8326A2B8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87823"/>
            <a:ext cx="8229600" cy="2811824"/>
          </a:xfrm>
        </p:spPr>
        <p:txBody>
          <a:bodyPr>
            <a:normAutofit/>
          </a:bodyPr>
          <a:lstStyle/>
          <a:p>
            <a:r>
              <a:rPr lang="en-US" dirty="0"/>
              <a:t>AAU: How does an institution join?</a:t>
            </a:r>
          </a:p>
          <a:p>
            <a:pPr marL="457200" lvl="1" indent="0">
              <a:buNone/>
            </a:pPr>
            <a:r>
              <a:rPr lang="en-US" i="1" dirty="0"/>
              <a:t>1. Competitively funded federal research support.</a:t>
            </a:r>
            <a:br>
              <a:rPr lang="en-US" dirty="0"/>
            </a:br>
            <a:r>
              <a:rPr lang="en-US" i="1" dirty="0"/>
              <a:t>2. Membership in the National Academies (NAS, NAE, IOM).</a:t>
            </a:r>
            <a:br>
              <a:rPr lang="en-US" dirty="0"/>
            </a:br>
            <a:r>
              <a:rPr lang="en-US" i="1" dirty="0"/>
              <a:t>3. Faculty awards, fellowships, and memberships.</a:t>
            </a:r>
            <a:br>
              <a:rPr lang="en-US" dirty="0"/>
            </a:br>
            <a:r>
              <a:rPr lang="en-US" i="1" dirty="0"/>
              <a:t>4. Citations: Thomson Reuters </a:t>
            </a:r>
            <a:r>
              <a:rPr lang="en-US" i="1" dirty="0" err="1"/>
              <a:t>InCitesTM</a:t>
            </a:r>
            <a:r>
              <a:rPr lang="en-US" i="1" dirty="0"/>
              <a:t>.</a:t>
            </a:r>
            <a:endParaRPr lang="en-US" dirty="0"/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971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2934B-D4A0-FC46-A665-8D70F0C52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Regroup – WHOLE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47616-815F-2848-A1E3-77BF5454D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Put it all together: How do AAU, </a:t>
            </a:r>
            <a:r>
              <a:rPr lang="en-US" dirty="0" err="1"/>
              <a:t>WoS</a:t>
            </a:r>
            <a:r>
              <a:rPr lang="en-US" dirty="0"/>
              <a:t>, Scopus influence notions of “BEST”?</a:t>
            </a:r>
          </a:p>
          <a:p>
            <a:pPr lvl="1"/>
            <a:r>
              <a:rPr lang="en-US" dirty="0"/>
              <a:t>Who gets left out of the conversation?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Brainstorm all of the places someone could publish their research and why!</a:t>
            </a:r>
          </a:p>
          <a:p>
            <a:pPr lvl="1"/>
            <a:r>
              <a:rPr lang="en-US" dirty="0"/>
              <a:t>Blog, tweet, curriculum, white papers, website for findings, data, book, </a:t>
            </a:r>
            <a:r>
              <a:rPr lang="en-US" dirty="0" err="1"/>
              <a:t>facebook</a:t>
            </a:r>
            <a:r>
              <a:rPr lang="en-US" dirty="0"/>
              <a:t>, extension bulletins, comics, TV, podcasts, YouTube, NPR, open reports for federal agencies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452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>
            <a:spLocks noGrp="1"/>
          </p:cNvSpPr>
          <p:nvPr>
            <p:ph type="title"/>
          </p:nvPr>
        </p:nvSpPr>
        <p:spPr>
          <a:xfrm>
            <a:off x="822950" y="286602"/>
            <a:ext cx="7543800" cy="7359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WEEK 1: The Role of Publishing</a:t>
            </a:r>
            <a:endParaRPr dirty="0"/>
          </a:p>
        </p:txBody>
      </p:sp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822959" y="1845734"/>
            <a:ext cx="7543800" cy="40233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81000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lang="en-US" sz="2400" dirty="0">
                <a:solidFill>
                  <a:srgbClr val="000000"/>
                </a:solidFill>
              </a:rPr>
              <a:t>Reading – on D2L is optional (so DONE!)</a:t>
            </a:r>
            <a:endParaRPr sz="2400" dirty="0">
              <a:solidFill>
                <a:srgbClr val="000000"/>
              </a:solidFill>
            </a:endParaRP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lang="en-US" sz="2400" dirty="0">
                <a:solidFill>
                  <a:srgbClr val="000000"/>
                </a:solidFill>
              </a:rPr>
              <a:t>Discussion about course – </a:t>
            </a:r>
            <a:r>
              <a:rPr lang="en-US" dirty="0">
                <a:solidFill>
                  <a:srgbClr val="000000"/>
                </a:solidFill>
              </a:rPr>
              <a:t>DONE!</a:t>
            </a:r>
            <a:endParaRPr sz="2400" dirty="0">
              <a:solidFill>
                <a:srgbClr val="000000"/>
              </a:solidFill>
            </a:endParaRP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lang="en-US" sz="2400" dirty="0">
                <a:solidFill>
                  <a:srgbClr val="000000"/>
                </a:solidFill>
              </a:rPr>
              <a:t>Lecture – DONE!</a:t>
            </a:r>
            <a:endParaRPr sz="2400" dirty="0">
              <a:solidFill>
                <a:srgbClr val="000000"/>
              </a:solidFill>
            </a:endParaRP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lang="en-US" sz="2400" dirty="0">
                <a:solidFill>
                  <a:srgbClr val="000000"/>
                </a:solidFill>
              </a:rPr>
              <a:t>Activity – DONE!</a:t>
            </a:r>
            <a:endParaRPr sz="2400" dirty="0">
              <a:solidFill>
                <a:srgbClr val="000000"/>
              </a:solidFill>
            </a:endParaRPr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lang="en-US" sz="2400" dirty="0"/>
              <a:t>Next Week: Identifying Journals</a:t>
            </a:r>
          </a:p>
          <a:p>
            <a:pPr marL="857250" lvl="1" indent="-38100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ts val="2400"/>
              <a:buFont typeface="Calibri"/>
              <a:buAutoNum type="alphaLcPeriod"/>
            </a:pPr>
            <a:r>
              <a:rPr lang="en-US" dirty="0"/>
              <a:t>Assignment: </a:t>
            </a:r>
            <a:r>
              <a:rPr lang="en-US" dirty="0">
                <a:solidFill>
                  <a:srgbClr val="0000FF"/>
                </a:solidFill>
              </a:rPr>
              <a:t>Your manuscript topic; three possible journals; at least one “no” journal</a:t>
            </a:r>
          </a:p>
        </p:txBody>
      </p:sp>
    </p:spTree>
    <p:extLst>
      <p:ext uri="{BB962C8B-B14F-4D97-AF65-F5344CB8AC3E}">
        <p14:creationId xmlns:p14="http://schemas.microsoft.com/office/powerpoint/2010/main" val="2968898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53757</TotalTime>
  <Words>630</Words>
  <Application>Microsoft Macintosh PowerPoint</Application>
  <PresentationFormat>On-screen Show (4:3)</PresentationFormat>
  <Paragraphs>94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Office Theme</vt:lpstr>
      <vt:lpstr>WEEK 1: The Role of Publishing</vt:lpstr>
      <vt:lpstr>PowerPoint Presentation</vt:lpstr>
      <vt:lpstr>Lecture: Course Basics</vt:lpstr>
      <vt:lpstr>Activity: Write and Discuss</vt:lpstr>
      <vt:lpstr>Activity: Write and Discuss</vt:lpstr>
      <vt:lpstr>Regroup – WHOLE CLASS</vt:lpstr>
      <vt:lpstr>Lecture: Who Decides?</vt:lpstr>
      <vt:lpstr>Lecture: Who Decides?</vt:lpstr>
      <vt:lpstr>Lecture: Who Decides?</vt:lpstr>
      <vt:lpstr>Lecture: Who Decides?</vt:lpstr>
      <vt:lpstr>Lecture: Who Decides?</vt:lpstr>
      <vt:lpstr>Regroup – WHOLE CLASS</vt:lpstr>
      <vt:lpstr>WEEK 1: The Role of Publishing</vt:lpstr>
    </vt:vector>
  </TitlesOfParts>
  <Manager/>
  <Company>Michigan State University</Company>
  <LinksUpToDate>false</LinksUpToDate>
  <SharedDoc>false</SharedDoc>
  <HyperlinkBase/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RESPONSIBLE CONDUCT IN RESEARCH</dc:title>
  <dc:subject/>
  <dc:creator>Julie Libarkin</dc:creator>
  <cp:keywords/>
  <dc:description/>
  <cp:lastModifiedBy>Libarkin, Julie</cp:lastModifiedBy>
  <cp:revision>68</cp:revision>
  <cp:lastPrinted>2018-08-30T13:47:14Z</cp:lastPrinted>
  <dcterms:created xsi:type="dcterms:W3CDTF">2010-09-21T07:40:11Z</dcterms:created>
  <dcterms:modified xsi:type="dcterms:W3CDTF">2018-09-11T12:51:53Z</dcterms:modified>
  <cp:category/>
</cp:coreProperties>
</file>